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77" r:id="rId3"/>
    <p:sldId id="375" r:id="rId4"/>
    <p:sldId id="354" r:id="rId5"/>
    <p:sldId id="355" r:id="rId6"/>
    <p:sldId id="356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68" r:id="rId16"/>
    <p:sldId id="369" r:id="rId17"/>
    <p:sldId id="370" r:id="rId18"/>
    <p:sldId id="371" r:id="rId19"/>
    <p:sldId id="372" r:id="rId20"/>
    <p:sldId id="373" r:id="rId21"/>
    <p:sldId id="374" r:id="rId22"/>
    <p:sldId id="259" r:id="rId23"/>
    <p:sldId id="278" r:id="rId24"/>
    <p:sldId id="298" r:id="rId25"/>
    <p:sldId id="299" r:id="rId26"/>
    <p:sldId id="325" r:id="rId27"/>
    <p:sldId id="322" r:id="rId28"/>
    <p:sldId id="323" r:id="rId2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13-12-2016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CE25C-A58A-490B-816D-3965FB16A223}" type="slidenum">
              <a:rPr lang="nl-NL" smtClean="0"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13-12-2016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13-12-2016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donalds.nl/over-mcdonalds/missie-vis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ubway.com/nl-nl/aboutus/socialresponsibility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4.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98" y="2123728"/>
            <a:ext cx="8082277" cy="3396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81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3.10 Bedrijfsvergelijking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Bedrijfscontrole: controle bedrijfsresultaten</a:t>
            </a:r>
          </a:p>
          <a:p>
            <a:endParaRPr lang="nl-NL" dirty="0"/>
          </a:p>
          <a:p>
            <a:r>
              <a:rPr lang="nl-NL" dirty="0" smtClean="0"/>
              <a:t>Interne bedrijfsvergelijking</a:t>
            </a:r>
          </a:p>
          <a:p>
            <a:pPr lvl="1"/>
            <a:r>
              <a:rPr lang="nl-NL" dirty="0" smtClean="0"/>
              <a:t>Eigen bedrijf meerdere jaren</a:t>
            </a:r>
          </a:p>
          <a:p>
            <a:pPr lvl="1"/>
            <a:r>
              <a:rPr lang="nl-NL" dirty="0" smtClean="0"/>
              <a:t>Begrippen exploitatiebegroting</a:t>
            </a:r>
          </a:p>
          <a:p>
            <a:pPr lvl="1"/>
            <a:r>
              <a:rPr lang="nl-NL" dirty="0" smtClean="0"/>
              <a:t>Ook in percentages van de omzet</a:t>
            </a:r>
          </a:p>
          <a:p>
            <a:endParaRPr lang="nl-NL" dirty="0"/>
          </a:p>
          <a:p>
            <a:r>
              <a:rPr lang="nl-NL" dirty="0" smtClean="0"/>
              <a:t>Externe bedrijfsvergelijking</a:t>
            </a:r>
          </a:p>
          <a:p>
            <a:pPr lvl="1"/>
            <a:r>
              <a:rPr lang="nl-NL" dirty="0" smtClean="0"/>
              <a:t>Eigen bedrijf met de sector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171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 je vergelijken?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Omzet</a:t>
            </a:r>
          </a:p>
          <a:p>
            <a:r>
              <a:rPr lang="nl-NL" dirty="0" smtClean="0"/>
              <a:t>Brutowinst (percentage)</a:t>
            </a:r>
          </a:p>
          <a:p>
            <a:r>
              <a:rPr lang="nl-NL" dirty="0" smtClean="0"/>
              <a:t>Bedrijfskosten</a:t>
            </a:r>
          </a:p>
          <a:p>
            <a:r>
              <a:rPr lang="nl-NL" dirty="0" smtClean="0"/>
              <a:t>Bedrijfsresultaat</a:t>
            </a:r>
          </a:p>
          <a:p>
            <a:r>
              <a:rPr lang="nl-NL" dirty="0" smtClean="0"/>
              <a:t>Nettowinst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806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Kengetallen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Solvabiliteit</a:t>
            </a:r>
          </a:p>
          <a:p>
            <a:r>
              <a:rPr lang="nl-NL" dirty="0" err="1" smtClean="0"/>
              <a:t>Current</a:t>
            </a:r>
            <a:r>
              <a:rPr lang="nl-NL" dirty="0" smtClean="0"/>
              <a:t> Ratio</a:t>
            </a:r>
          </a:p>
          <a:p>
            <a:r>
              <a:rPr lang="nl-NL" dirty="0" smtClean="0"/>
              <a:t>Quick Ratio</a:t>
            </a:r>
          </a:p>
          <a:p>
            <a:r>
              <a:rPr lang="nl-NL" dirty="0" smtClean="0"/>
              <a:t>Werkkapitaal</a:t>
            </a:r>
          </a:p>
          <a:p>
            <a:r>
              <a:rPr lang="nl-NL" dirty="0" smtClean="0"/>
              <a:t>Omzetsnelheid van de voorraad</a:t>
            </a:r>
          </a:p>
          <a:p>
            <a:r>
              <a:rPr lang="nl-NL" dirty="0" smtClean="0"/>
              <a:t>Arbeidsproductiviteit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136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laatste 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1 en 2 op bladzijde 257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0407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052736"/>
            <a:ext cx="8363272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1a. (442.890 – 400.610)/ 400.610 x 100% = 10,6%</a:t>
            </a:r>
          </a:p>
          <a:p>
            <a:pPr marL="0" indent="0">
              <a:buNone/>
            </a:pPr>
            <a:r>
              <a:rPr lang="nl-NL" dirty="0" smtClean="0"/>
              <a:t>1b. Dit jaar: 129.670 / 442.890 x 100% = 29,3%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Vorig jaar: 124.630 / 400.610 x 100% = €31,1%</a:t>
            </a:r>
          </a:p>
          <a:p>
            <a:pPr marL="0" indent="0">
              <a:buNone/>
            </a:pPr>
            <a:r>
              <a:rPr lang="nl-NL" dirty="0" smtClean="0"/>
              <a:t>1c</a:t>
            </a:r>
            <a:r>
              <a:rPr lang="nl-NL" dirty="0" smtClean="0"/>
              <a:t>. Omdat de omzet harder is gestegen dan de directe kosten.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1d. €10.000 meer aan bedrijfskosten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556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2a. Over de omzet overige activiteiten</a:t>
            </a:r>
          </a:p>
          <a:p>
            <a:pPr marL="0" indent="0">
              <a:buNone/>
            </a:pPr>
            <a:r>
              <a:rPr lang="nl-NL" dirty="0" smtClean="0"/>
              <a:t>2b. (654.000 – 630.000) / 630.000 x 100%= 3,8%</a:t>
            </a:r>
          </a:p>
          <a:p>
            <a:pPr marL="0" indent="0">
              <a:buNone/>
            </a:pPr>
            <a:r>
              <a:rPr lang="nl-NL" dirty="0" smtClean="0"/>
              <a:t>2c. 34.9 – 33 = 1,9</a:t>
            </a:r>
          </a:p>
          <a:p>
            <a:pPr marL="0" indent="0">
              <a:buNone/>
            </a:pPr>
            <a:r>
              <a:rPr lang="nl-NL" dirty="0" smtClean="0"/>
              <a:t>2d. Hogere bedrijfskosten en hogere rentekosten</a:t>
            </a:r>
          </a:p>
          <a:p>
            <a:pPr marL="0" indent="0">
              <a:buNone/>
            </a:pPr>
            <a:r>
              <a:rPr lang="nl-NL" dirty="0" smtClean="0"/>
              <a:t>2e. Hogere behaalde omzet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452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Leren voor de toets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Je bekijkt het formulier van wat je moet kennen.</a:t>
            </a:r>
          </a:p>
          <a:p>
            <a:pPr marL="0" indent="0">
              <a:buNone/>
            </a:pPr>
            <a:r>
              <a:rPr lang="nl-NL" dirty="0" smtClean="0"/>
              <a:t>Wat je al weet streep je door.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Bij de moeilijke onderdelen:</a:t>
            </a:r>
          </a:p>
          <a:p>
            <a:pPr>
              <a:buFontTx/>
              <a:buChar char="-"/>
            </a:pPr>
            <a:r>
              <a:rPr lang="nl-NL" dirty="0" smtClean="0"/>
              <a:t>Lees de begrippenlijst door</a:t>
            </a:r>
          </a:p>
          <a:p>
            <a:pPr>
              <a:buFontTx/>
              <a:buChar char="-"/>
            </a:pPr>
            <a:r>
              <a:rPr lang="nl-NL" dirty="0" smtClean="0"/>
              <a:t>Lees de theorie door</a:t>
            </a:r>
          </a:p>
          <a:p>
            <a:pPr>
              <a:buFontTx/>
              <a:buChar char="-"/>
            </a:pPr>
            <a:r>
              <a:rPr lang="nl-NL" dirty="0" smtClean="0"/>
              <a:t>Maak de oefenopgaven bij die paragraaf.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8370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</a:t>
            </a:r>
            <a:r>
              <a:rPr lang="nl-NL" dirty="0" err="1" smtClean="0"/>
              <a:t>bedrijf:taak</a:t>
            </a:r>
            <a:r>
              <a:rPr lang="nl-NL" dirty="0" smtClean="0"/>
              <a:t> 2: dit is onze markt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 marL="514350" indent="-514350">
              <a:buAutoNum type="arabicPeriod"/>
            </a:pPr>
            <a:r>
              <a:rPr lang="nl-NL" dirty="0" smtClean="0"/>
              <a:t>Wat is onze markt</a:t>
            </a:r>
          </a:p>
          <a:p>
            <a:pPr marL="514350" indent="-514350">
              <a:buAutoNum type="arabicPeriod"/>
            </a:pPr>
            <a:r>
              <a:rPr lang="nl-NL" dirty="0" smtClean="0"/>
              <a:t>Marketing</a:t>
            </a:r>
          </a:p>
          <a:p>
            <a:pPr marL="514350" indent="-514350">
              <a:buAutoNum type="arabicPeriod"/>
            </a:pPr>
            <a:r>
              <a:rPr lang="nl-NL" dirty="0" smtClean="0"/>
              <a:t>Toekomstgericht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0167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Wat is onze markt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Hoofddoelgroep</a:t>
            </a:r>
          </a:p>
          <a:p>
            <a:pPr lvl="1"/>
            <a:r>
              <a:rPr lang="nl-NL" dirty="0" smtClean="0"/>
              <a:t>Subdoelgroepen</a:t>
            </a:r>
          </a:p>
          <a:p>
            <a:pPr lvl="1"/>
            <a:r>
              <a:rPr lang="nl-NL" dirty="0" smtClean="0"/>
              <a:t>Marktonderzoek</a:t>
            </a:r>
          </a:p>
          <a:p>
            <a:r>
              <a:rPr lang="nl-NL" dirty="0" smtClean="0"/>
              <a:t>Inkoop</a:t>
            </a:r>
          </a:p>
          <a:p>
            <a:pPr lvl="1"/>
            <a:r>
              <a:rPr lang="nl-NL" dirty="0" smtClean="0"/>
              <a:t>Leveranciers</a:t>
            </a:r>
          </a:p>
          <a:p>
            <a:pPr lvl="1"/>
            <a:r>
              <a:rPr lang="nl-NL" dirty="0" smtClean="0"/>
              <a:t>Andere belanghebbende</a:t>
            </a:r>
          </a:p>
          <a:p>
            <a:r>
              <a:rPr lang="nl-NL" dirty="0" smtClean="0"/>
              <a:t>Concurrentie</a:t>
            </a:r>
          </a:p>
          <a:p>
            <a:pPr lvl="1"/>
            <a:r>
              <a:rPr lang="nl-NL" dirty="0" smtClean="0"/>
              <a:t>Wie?</a:t>
            </a:r>
          </a:p>
          <a:p>
            <a:pPr lvl="1"/>
            <a:r>
              <a:rPr lang="nl-NL" dirty="0" smtClean="0"/>
              <a:t>Wat zijn hun </a:t>
            </a:r>
            <a:r>
              <a:rPr lang="nl-NL" dirty="0" err="1" smtClean="0"/>
              <a:t>USP’s</a:t>
            </a:r>
            <a:r>
              <a:rPr lang="nl-NL" dirty="0" smtClean="0"/>
              <a:t>?</a:t>
            </a:r>
          </a:p>
          <a:p>
            <a:pPr lvl="1"/>
            <a:r>
              <a:rPr lang="nl-NL" dirty="0" smtClean="0"/>
              <a:t>Waarom ben jij beter?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367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Gisteren: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3.9 overname, fusie en liquidatie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</a:p>
          <a:p>
            <a:pPr marL="0" indent="0">
              <a:buNone/>
            </a:pPr>
            <a:r>
              <a:rPr lang="nl-NL" dirty="0" smtClean="0"/>
              <a:t>- Volgende week dinsdag toets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opgaven: de </a:t>
            </a:r>
            <a:r>
              <a:rPr lang="nl-NL" dirty="0" smtClean="0"/>
              <a:t>antwoorden</a:t>
            </a:r>
          </a:p>
          <a:p>
            <a:pPr>
              <a:buFontTx/>
              <a:buChar char="-"/>
            </a:pPr>
            <a:r>
              <a:rPr lang="nl-NL" dirty="0" smtClean="0"/>
              <a:t>3.10 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- </a:t>
            </a:r>
            <a:r>
              <a:rPr lang="nl-NL" dirty="0" smtClean="0"/>
              <a:t>Ons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Marketing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Marketingmix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8960" y="1931475"/>
            <a:ext cx="6140599" cy="419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22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Toekomstgericht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Belanghebbenden?</a:t>
            </a:r>
          </a:p>
          <a:p>
            <a:pPr marL="0" indent="0">
              <a:buNone/>
            </a:pPr>
            <a:r>
              <a:rPr lang="nl-NL" dirty="0" smtClean="0"/>
              <a:t>- Wie zijn </a:t>
            </a:r>
            <a:r>
              <a:rPr lang="nl-NL" smtClean="0"/>
              <a:t>dat allemaal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Innovatief</a:t>
            </a:r>
          </a:p>
          <a:p>
            <a:r>
              <a:rPr lang="nl-NL" dirty="0" smtClean="0"/>
              <a:t>Duurzaam</a:t>
            </a:r>
          </a:p>
          <a:p>
            <a:r>
              <a:rPr lang="nl-NL" dirty="0" smtClean="0"/>
              <a:t>Maatschappelijk verantwoord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79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Inleveren: volgende week dinsdag</a:t>
            </a:r>
          </a:p>
          <a:p>
            <a:pPr marL="0" indent="0">
              <a:buNone/>
            </a:pPr>
            <a:r>
              <a:rPr lang="nl-NL" dirty="0" smtClean="0"/>
              <a:t>Op papier, voor 17:00.</a:t>
            </a:r>
          </a:p>
          <a:p>
            <a:pPr marL="0" indent="0">
              <a:buNone/>
            </a:pPr>
            <a:r>
              <a:rPr lang="nl-NL" dirty="0" smtClean="0"/>
              <a:t>Ben ik er niet? Dan in mijn postvak.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1.2 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dirty="0" smtClean="0"/>
              <a:t>Missie: wat wil je?</a:t>
            </a:r>
          </a:p>
          <a:p>
            <a:pPr marL="114300" indent="0">
              <a:buNone/>
            </a:pPr>
            <a:r>
              <a:rPr lang="nl-NL" dirty="0" smtClean="0"/>
              <a:t>Visie: waarom wil je dat?</a:t>
            </a:r>
          </a:p>
          <a:p>
            <a:pPr marL="114300" indent="0">
              <a:buNone/>
            </a:pPr>
            <a:r>
              <a:rPr lang="nl-NL" dirty="0" smtClean="0"/>
              <a:t>Strategie: hoe ga je dat doen?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/>
              <a:t>Doelen: meetbare doelen voor je bedrijf.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>
                <a:hlinkClick r:id="rId3"/>
              </a:rPr>
              <a:t>McDonalds</a:t>
            </a:r>
            <a:endParaRPr lang="nl-NL" dirty="0" smtClean="0"/>
          </a:p>
          <a:p>
            <a:pPr marL="114300" indent="0">
              <a:buNone/>
            </a:pPr>
            <a:r>
              <a:rPr lang="nl-NL" dirty="0" smtClean="0">
                <a:hlinkClick r:id="rId4"/>
              </a:rPr>
              <a:t>Subway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7511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76225"/>
            <a:ext cx="69342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 blz. 10 door. Taak 1.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4485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Toets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Dinsdag 20-12-2016</a:t>
            </a:r>
          </a:p>
          <a:p>
            <a:r>
              <a:rPr lang="nl-NL" dirty="0" smtClean="0"/>
              <a:t>Hoofdstuk 3</a:t>
            </a:r>
          </a:p>
          <a:p>
            <a:r>
              <a:rPr lang="nl-NL" dirty="0" smtClean="0"/>
              <a:t>Blz. 163 t/m 260</a:t>
            </a:r>
          </a:p>
          <a:p>
            <a:endParaRPr lang="nl-NL" dirty="0"/>
          </a:p>
          <a:p>
            <a:r>
              <a:rPr lang="nl-NL" dirty="0" smtClean="0"/>
              <a:t>Oefenopgaven: hoofdstuk 5.3</a:t>
            </a:r>
          </a:p>
          <a:p>
            <a:r>
              <a:rPr lang="nl-NL" dirty="0" smtClean="0"/>
              <a:t>Bladzijde 335 - 355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761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3.9 </a:t>
            </a:r>
            <a:r>
              <a:rPr lang="nl-NL" dirty="0" smtClean="0"/>
              <a:t>Overname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Je gaat niet voor alles de balanswaarde betalen</a:t>
            </a:r>
          </a:p>
          <a:p>
            <a:pPr marL="0" indent="0">
              <a:buNone/>
            </a:pP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Stille reserves</a:t>
            </a:r>
          </a:p>
          <a:p>
            <a:pPr>
              <a:buFontTx/>
              <a:buChar char="-"/>
            </a:pPr>
            <a:r>
              <a:rPr lang="nl-NL" dirty="0" smtClean="0"/>
              <a:t>Extra afschrijvingen (inventaris, machines)</a:t>
            </a:r>
          </a:p>
          <a:p>
            <a:pPr>
              <a:buFontTx/>
              <a:buChar char="-"/>
            </a:pPr>
            <a:r>
              <a:rPr lang="nl-NL" dirty="0" smtClean="0"/>
              <a:t>Dubieuze vorderingen</a:t>
            </a:r>
          </a:p>
          <a:p>
            <a:pPr>
              <a:buFontTx/>
              <a:buChar char="-"/>
            </a:pPr>
            <a:r>
              <a:rPr lang="nl-NL" dirty="0" smtClean="0"/>
              <a:t>Hypotheek kan je niet overnemen</a:t>
            </a:r>
          </a:p>
          <a:p>
            <a:pPr>
              <a:buFontTx/>
              <a:buChar char="-"/>
            </a:pPr>
            <a:r>
              <a:rPr lang="nl-NL" dirty="0" smtClean="0"/>
              <a:t>Goodwill. Op basis van het economisch resultaat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635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Fusie van bedrijven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Twee bedrijven </a:t>
            </a:r>
            <a:r>
              <a:rPr lang="nl-NL" dirty="0" smtClean="0">
                <a:sym typeface="Wingdings" panose="05000000000000000000" pitchFamily="2" charset="2"/>
              </a:rPr>
              <a:t>met twee eigenaren wordt</a:t>
            </a: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Eén bedrijf met twee eigenaren.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Herwaardering van beide bedrijven zodat je de juiste, recente waarde van alle balansposten hebt.</a:t>
            </a: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De stille reserves en het goodwill wordt verrekend met het eigen vermogen.</a:t>
            </a:r>
          </a:p>
        </p:txBody>
      </p:sp>
    </p:spTree>
    <p:extLst>
      <p:ext uri="{BB962C8B-B14F-4D97-AF65-F5344CB8AC3E}">
        <p14:creationId xmlns:p14="http://schemas.microsoft.com/office/powerpoint/2010/main" val="261425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Liquidatie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Boekwaarde </a:t>
            </a:r>
            <a:r>
              <a:rPr lang="nl-NL" dirty="0" smtClean="0">
                <a:sym typeface="Wingdings" panose="05000000000000000000" pitchFamily="2" charset="2"/>
              </a:rPr>
              <a:t> executiewaarde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Gedwongen verkoop is heel nadelig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De schuldeisers krijgen éérst hun geld.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Evt. restant eigen vermogen of restschuld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5125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</a:t>
            </a:r>
            <a:r>
              <a:rPr lang="nl-NL" dirty="0" smtClean="0"/>
              <a:t>antwoorden blz. 248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AutoNum type="arabicPeriod" startAt="2"/>
            </a:pPr>
            <a:r>
              <a:rPr lang="nl-NL" dirty="0" smtClean="0"/>
              <a:t> a.</a:t>
            </a:r>
          </a:p>
          <a:p>
            <a:pPr marL="0" indent="0">
              <a:buNone/>
            </a:pPr>
            <a:r>
              <a:rPr lang="nl-NL" dirty="0" smtClean="0"/>
              <a:t>Pand					€200.000</a:t>
            </a:r>
          </a:p>
          <a:p>
            <a:pPr marL="0" indent="0">
              <a:buNone/>
            </a:pPr>
            <a:r>
              <a:rPr lang="nl-NL" dirty="0" smtClean="0"/>
              <a:t>Inventaris: 80% van €44.000	€  35.200</a:t>
            </a:r>
          </a:p>
          <a:p>
            <a:pPr marL="0" indent="0">
              <a:buNone/>
            </a:pPr>
            <a:r>
              <a:rPr lang="nl-NL" dirty="0" smtClean="0"/>
              <a:t>Machines				€  15.400</a:t>
            </a:r>
          </a:p>
          <a:p>
            <a:pPr marL="0" indent="0">
              <a:buNone/>
            </a:pPr>
            <a:r>
              <a:rPr lang="nl-NL" dirty="0" smtClean="0"/>
              <a:t>Goederenvoorraad		€  55.000</a:t>
            </a:r>
          </a:p>
          <a:p>
            <a:pPr marL="0" indent="0">
              <a:buNone/>
            </a:pPr>
            <a:r>
              <a:rPr lang="nl-NL" dirty="0" smtClean="0"/>
              <a:t>Debiteuren				€  21.000</a:t>
            </a:r>
          </a:p>
          <a:p>
            <a:pPr marL="0" indent="0">
              <a:buNone/>
            </a:pPr>
            <a:r>
              <a:rPr lang="nl-NL" dirty="0" smtClean="0"/>
              <a:t>Goodwill				</a:t>
            </a:r>
            <a:r>
              <a:rPr lang="nl-NL" u="sng" dirty="0" smtClean="0"/>
              <a:t>€  50.000   +</a:t>
            </a:r>
          </a:p>
          <a:p>
            <a:pPr marL="0" indent="0">
              <a:buNone/>
            </a:pPr>
            <a:r>
              <a:rPr lang="nl-NL" dirty="0" smtClean="0"/>
              <a:t>					€376.600</a:t>
            </a:r>
          </a:p>
          <a:p>
            <a:pPr marL="0" indent="0">
              <a:buNone/>
            </a:pPr>
            <a:r>
              <a:rPr lang="nl-NL" dirty="0" smtClean="0"/>
              <a:t>Af: Crediteuren + ov. Schulden	</a:t>
            </a:r>
            <a:r>
              <a:rPr lang="nl-NL" u="sng" dirty="0" smtClean="0"/>
              <a:t>€  34.500    -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Overnameprijs			€ 342.100</a:t>
            </a:r>
            <a:r>
              <a:rPr lang="nl-N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5497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2b.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730" y="2204864"/>
            <a:ext cx="6014691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997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</a:t>
            </a:r>
            <a:r>
              <a:rPr lang="nl-NL" dirty="0" err="1" smtClean="0"/>
              <a:t>antwoordn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547664" y="1196752"/>
            <a:ext cx="7139136" cy="49294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 smtClean="0"/>
              <a:t>3a. </a:t>
            </a:r>
          </a:p>
          <a:p>
            <a:pPr marL="0" indent="0">
              <a:buNone/>
            </a:pPr>
            <a:r>
              <a:rPr lang="nl-NL" dirty="0" smtClean="0"/>
              <a:t>Bij	Correctie bedrijfsgebouw:	+€93.000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  	Goodwill				+€50.000</a:t>
            </a:r>
          </a:p>
          <a:p>
            <a:pPr marL="0" indent="0">
              <a:buNone/>
            </a:pPr>
            <a:r>
              <a:rPr lang="nl-NL" dirty="0" smtClean="0"/>
              <a:t>Af	Correctie inventaris		-€  9.000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Dubieuze debiteuren		-€30.000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Gecorrigeerde eigen vermogen Visser: €326.000,-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3b. Gecorrigeerde eigen vermogen Walschot: 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				€210.000,-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852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1763</TotalTime>
  <Words>528</Words>
  <Application>Microsoft Office PowerPoint</Application>
  <PresentationFormat>Diavoorstelling (4:3)</PresentationFormat>
  <Paragraphs>169</Paragraphs>
  <Slides>28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Kantoorthema</vt:lpstr>
      <vt:lpstr>PowerPoint-presentatie</vt:lpstr>
      <vt:lpstr>Planning</vt:lpstr>
      <vt:lpstr>Toets</vt:lpstr>
      <vt:lpstr>3.9 Overname</vt:lpstr>
      <vt:lpstr>Fusie van bedrijven</vt:lpstr>
      <vt:lpstr>Liquidatie</vt:lpstr>
      <vt:lpstr>Opgaven: de antwoorden blz. 248</vt:lpstr>
      <vt:lpstr>Opgaven: de antwoorden</vt:lpstr>
      <vt:lpstr>Opgaven: de antwoordn</vt:lpstr>
      <vt:lpstr>Opgaven: de antwoorden</vt:lpstr>
      <vt:lpstr>3.10 Bedrijfsvergelijking</vt:lpstr>
      <vt:lpstr>Wat ga je vergelijken?</vt:lpstr>
      <vt:lpstr>Kengetallen</vt:lpstr>
      <vt:lpstr>De laatste opdrachten</vt:lpstr>
      <vt:lpstr>Opgaven: de antwoorden</vt:lpstr>
      <vt:lpstr>Opgaven: de antwoorden</vt:lpstr>
      <vt:lpstr>Leren voor de toets</vt:lpstr>
      <vt:lpstr>Ons bedrijf:taak 2: dit is onze markt</vt:lpstr>
      <vt:lpstr>1. Wat is onze markt</vt:lpstr>
      <vt:lpstr>2. Marketing</vt:lpstr>
      <vt:lpstr>Toekomstgericht</vt:lpstr>
      <vt:lpstr>Ons Bedrijf</vt:lpstr>
      <vt:lpstr>Ons Bedrijf</vt:lpstr>
      <vt:lpstr>Ons bedrijf</vt:lpstr>
      <vt:lpstr>Logboek</vt:lpstr>
      <vt:lpstr>1.2 Doelen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60</cp:revision>
  <dcterms:created xsi:type="dcterms:W3CDTF">2013-11-15T15:05:42Z</dcterms:created>
  <dcterms:modified xsi:type="dcterms:W3CDTF">2016-12-13T10:11:36Z</dcterms:modified>
</cp:coreProperties>
</file>